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72" r:id="rId3"/>
    <p:sldId id="267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fi-FI">
        <a:uFillTx/>
      </a:defRPr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75" autoAdjust="0"/>
    <p:restoredTop sz="92077" autoAdjust="0"/>
  </p:normalViewPr>
  <p:slideViewPr>
    <p:cSldViewPr snapToGrid="0">
      <p:cViewPr varScale="1">
        <p:scale>
          <a:sx n="77" d="100"/>
          <a:sy n="77" d="100"/>
        </p:scale>
        <p:origin x="1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42956EC9-597C-40E3-B3F5-EAB7A3B6821A}" type="datetimeFigureOut">
              <a:rPr lang="fi-FI">
                <a:uFillTx/>
              </a:rPr>
              <a:pPr>
                <a:defRPr>
                  <a:uFillTx/>
                </a:defRPr>
              </a:pPr>
              <a:t>6.11.2017</a:t>
            </a:fld>
            <a:endParaRPr lang="fi-FI">
              <a:uFillTx/>
            </a:endParaRP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>
              <a:uFillTx/>
            </a:endParaRPr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>
                <a:uFillTx/>
              </a:rPr>
              <a:t>Muokkaa tekstin perustyylejä napsauttamalla</a:t>
            </a:r>
          </a:p>
          <a:p>
            <a:pPr lvl="1"/>
            <a:r>
              <a:rPr lang="fi-FI" noProof="0" smtClean="0">
                <a:uFillTx/>
              </a:rPr>
              <a:t>toinen taso</a:t>
            </a:r>
          </a:p>
          <a:p>
            <a:pPr lvl="2"/>
            <a:r>
              <a:rPr lang="fi-FI" noProof="0" smtClean="0">
                <a:uFillTx/>
              </a:rPr>
              <a:t>kolmas taso</a:t>
            </a:r>
          </a:p>
          <a:p>
            <a:pPr lvl="3"/>
            <a:r>
              <a:rPr lang="fi-FI" noProof="0" smtClean="0">
                <a:uFillTx/>
              </a:rPr>
              <a:t>neljäs taso</a:t>
            </a:r>
          </a:p>
          <a:p>
            <a:pPr lvl="4"/>
            <a:r>
              <a:rPr lang="fi-FI" noProof="0" smtClean="0">
                <a:uFillTx/>
              </a:rPr>
              <a:t>viides taso</a:t>
            </a:r>
            <a:endParaRPr lang="fi-FI" noProof="0">
              <a:uFillTx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F52220B-28E9-4D5F-AEAE-7B1EBEECD88E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23806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52220B-28E9-4D5F-AEAE-7B1EBEECD88E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0799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52220B-28E9-4D5F-AEAE-7B1EBEECD88E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9905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kansilehti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8324242" cy="1981200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noProof="0" dirty="0" smtClean="0">
                <a:uFillTx/>
              </a:rPr>
              <a:t>Muokkaa </a:t>
            </a:r>
            <a:r>
              <a:rPr lang="fi-FI" noProof="0" dirty="0" err="1" smtClean="0">
                <a:uFillTx/>
              </a:rPr>
              <a:t>perustyyl</a:t>
            </a:r>
            <a:r>
              <a:rPr lang="fi-FI" noProof="0" dirty="0" smtClean="0">
                <a:uFillTx/>
              </a:rPr>
              <a:t>. </a:t>
            </a:r>
            <a:r>
              <a:rPr lang="fi-FI" noProof="0" dirty="0" err="1" smtClean="0">
                <a:uFillTx/>
              </a:rPr>
              <a:t>napsautt</a:t>
            </a:r>
            <a:r>
              <a:rPr lang="fi-FI" noProof="0" dirty="0" smtClean="0">
                <a:uFillTx/>
              </a:rPr>
              <a:t>.</a:t>
            </a:r>
            <a:endParaRPr lang="fi-FI" noProof="0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B7A6C68-645B-4F41-ABC8-019B81F00910}" type="datetime1">
              <a:rPr lang="fi-FI" noProof="0">
                <a:uFillTx/>
              </a:rPr>
              <a:pPr>
                <a:defRPr>
                  <a:uFillTx/>
                </a:defRPr>
              </a:pPr>
              <a:t>6.11.2017</a:t>
            </a:fld>
            <a:endParaRPr lang="fi-FI" noProof="0" dirty="0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 noProof="0" dirty="0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809E99C8-8CCD-4720-861E-909799E61B02}" type="slidenum">
              <a:rPr lang="fi-FI" noProof="0">
                <a:uFillTx/>
              </a:rPr>
              <a:pPr>
                <a:defRPr>
                  <a:uFillTx/>
                </a:defRPr>
              </a:pPr>
              <a:t>‹#›</a:t>
            </a:fld>
            <a:endParaRPr lang="fi-FI" noProof="0" dirty="0">
              <a:uFillTx/>
            </a:endParaRPr>
          </a:p>
        </p:txBody>
      </p:sp>
      <p:grpSp>
        <p:nvGrpSpPr>
          <p:cNvPr id="19" name="Ryhmä 18"/>
          <p:cNvGrpSpPr>
            <a:grpSpLocks noChangeAspect="1"/>
          </p:cNvGrpSpPr>
          <p:nvPr userDrawn="1"/>
        </p:nvGrpSpPr>
        <p:grpSpPr>
          <a:xfrm>
            <a:off x="8485693" y="2245393"/>
            <a:ext cx="3471523" cy="2323432"/>
            <a:chOff x="5676903" y="1810547"/>
            <a:chExt cx="5997572" cy="4014075"/>
          </a:xfrm>
        </p:grpSpPr>
        <p:grpSp>
          <p:nvGrpSpPr>
            <p:cNvPr id="20" name="Ryhmä 19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4" name="Kuva 2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2" name="Kuva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1337700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 smtClean="0">
                <a:uFillTx/>
              </a:rPr>
              <a:t>Muokkaa tekstin perustyylejä napsauttamalla</a:t>
            </a:r>
          </a:p>
        </p:txBody>
      </p:sp>
      <p:sp>
        <p:nvSpPr>
          <p:cNvPr id="26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486382" y="4216228"/>
            <a:ext cx="7925003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 smtClean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 dirty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8C31F623-B4BB-4BA9-94B0-5FCD5E9CC118}" type="datetime1">
              <a:rPr lang="fi-FI">
                <a:uFillTx/>
              </a:rPr>
              <a:pPr>
                <a:defRPr>
                  <a:uFillTx/>
                </a:defRPr>
              </a:pPr>
              <a:t>6.11.2017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8FE3441-211B-4FAE-844A-6F0F418E8983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usi-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D382C77-360B-40F4-9F3F-4C48F04B9639}" type="datetime1">
              <a:rPr lang="fi-FI">
                <a:uFillTx/>
              </a:rPr>
              <a:pPr>
                <a:defRPr>
                  <a:uFillTx/>
                </a:defRPr>
              </a:pPr>
              <a:t>6.11.2017</a:t>
            </a:fld>
            <a:endParaRPr lang="fi-FI" dirty="0">
              <a:uFillTx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93D146FE-DE78-43ED-B92F-F451ED1A685F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-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fi-FI">
              <a:uFillTx/>
            </a:endParaRPr>
          </a:p>
        </p:txBody>
      </p:sp>
      <p:grpSp>
        <p:nvGrpSpPr>
          <p:cNvPr id="4" name="Ryhmä 8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D603583-DBA3-4E51-9577-D003BE5B364F}" type="datetime1">
              <a:rPr lang="fi-FI">
                <a:uFillTx/>
              </a:rPr>
              <a:pPr>
                <a:defRPr>
                  <a:uFillTx/>
                </a:defRPr>
              </a:pPr>
              <a:t>6.11.2017</a:t>
            </a:fld>
            <a:endParaRPr lang="fi-FI">
              <a:uFillTx/>
            </a:endParaRPr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BED33C52-3939-4B31-8F57-2F1453C4713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ehme-vain-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8FF4F39-16EF-4CAE-8D7D-D7E28F08240C}" type="datetime1">
              <a:rPr lang="fi-FI">
                <a:uFillTx/>
              </a:rPr>
              <a:pPr>
                <a:defRPr>
                  <a:uFillTx/>
                </a:defRPr>
              </a:pPr>
              <a:t>6.11.2017</a:t>
            </a:fld>
            <a:endParaRPr lang="fi-FI" dirty="0">
              <a:uFillTx/>
            </a:endParaRP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CE842C2E-1894-47C6-8C45-A75AB5596D31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ehmet-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28D144D-A55D-46C5-A00D-1C253264F70D}" type="datetime1">
              <a:rPr lang="fi-FI">
                <a:uFillTx/>
              </a:rPr>
              <a:pPr>
                <a:defRPr>
                  <a:uFillTx/>
                </a:defRPr>
              </a:pPr>
              <a:t>6.11.2017</a:t>
            </a:fld>
            <a:endParaRPr lang="fi-FI" dirty="0">
              <a:uFillTx/>
            </a:endParaRPr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978BA27-5A6D-4D9A-B51A-B3F539A5E9A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sisällysluettel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680301" cy="1961147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dirty="0" smtClean="0">
                <a:uFillTx/>
              </a:rPr>
              <a:t>Muokkaa </a:t>
            </a:r>
            <a:r>
              <a:rPr lang="fi-FI" dirty="0" err="1" smtClean="0">
                <a:uFillTx/>
              </a:rPr>
              <a:t>perustyyl</a:t>
            </a:r>
            <a:r>
              <a:rPr lang="fi-FI" dirty="0" smtClean="0">
                <a:uFillTx/>
              </a:rPr>
              <a:t>. </a:t>
            </a:r>
            <a:r>
              <a:rPr lang="fi-FI" dirty="0" err="1" smtClean="0">
                <a:uFillTx/>
              </a:rPr>
              <a:t>napsautt</a:t>
            </a:r>
            <a:r>
              <a:rPr lang="fi-FI" dirty="0" smtClean="0">
                <a:uFillTx/>
              </a:rPr>
              <a:t>.</a:t>
            </a:r>
            <a:endParaRPr lang="fi-FI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A83171E9-DB45-4935-8103-E2FD507E4EE6}" type="datetime1">
              <a:rPr lang="fi-FI">
                <a:uFillTx/>
              </a:rPr>
              <a:pPr>
                <a:defRPr>
                  <a:uFillTx/>
                </a:defRPr>
              </a:pPr>
              <a:t>6.11.2017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9E0BBBE-72AA-48AE-B8C9-683FB2D14905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3215932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 smtClean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väliotsikk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9D270131-D298-4E66-8347-236AF470D665}" type="datetime1">
              <a:rPr lang="fi-FI">
                <a:uFillTx/>
              </a:rPr>
              <a:pPr>
                <a:defRPr>
                  <a:uFillTx/>
                </a:defRPr>
              </a:pPr>
              <a:t>6.11.2017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2721E670-1F5B-4A49-8DE6-16F3E62BC8C2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otsikko-ja-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7988"/>
            <a:ext cx="11234738" cy="662824"/>
          </a:xfrm>
        </p:spPr>
        <p:txBody>
          <a:bodyPr/>
          <a:lstStyle/>
          <a:p>
            <a:r>
              <a:rPr lang="fi-FI" dirty="0" smtClean="0">
                <a:uFillTx/>
              </a:rPr>
              <a:t>Muokkaa </a:t>
            </a:r>
            <a:r>
              <a:rPr lang="fi-FI" dirty="0" err="1" smtClean="0">
                <a:uFillTx/>
              </a:rPr>
              <a:t>perustyyl</a:t>
            </a:r>
            <a:r>
              <a:rPr lang="fi-FI" dirty="0" smtClean="0">
                <a:uFillTx/>
              </a:rPr>
              <a:t>. </a:t>
            </a:r>
            <a:r>
              <a:rPr lang="fi-FI" dirty="0" err="1" smtClean="0">
                <a:uFillTx/>
              </a:rPr>
              <a:t>napsautt</a:t>
            </a:r>
            <a:r>
              <a:rPr lang="fi-FI" dirty="0" smtClean="0">
                <a:uFillTx/>
              </a:rPr>
              <a:t>.</a:t>
            </a:r>
            <a:endParaRPr lang="fi-FI" dirty="0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60011"/>
            <a:ext cx="11234738" cy="4616951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2D3E8FF-0D86-4156-9F0A-94F0D78AD399}" type="datetime1">
              <a:rPr lang="fi-FI">
                <a:uFillTx/>
              </a:rPr>
              <a:pPr>
                <a:defRPr>
                  <a:uFillTx/>
                </a:defRPr>
              </a:pPr>
              <a:t>6.11.2017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3CFDC6C-3633-4E4E-A1CE-7741E7EBFD50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3" hasCustomPrompt="1"/>
          </p:nvPr>
        </p:nvSpPr>
        <p:spPr>
          <a:xfrm>
            <a:off x="457200" y="1070812"/>
            <a:ext cx="11234738" cy="44525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</a:lstStyle>
          <a:p>
            <a:pPr lvl="0"/>
            <a:r>
              <a:rPr lang="fi-FI" dirty="0" smtClean="0">
                <a:uFillTx/>
              </a:rPr>
              <a:t>[muokkaa ohje tähän]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ehmet-kaksi-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323474"/>
            <a:ext cx="5364000" cy="4854126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323474"/>
            <a:ext cx="5364000" cy="4854126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>
              <a:uFillTx/>
            </a:endParaRP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1E289CD-BC0E-4898-812E-A6A43EF32DBA}" type="datetime1">
              <a:rPr lang="fi-FI">
                <a:uFillTx/>
              </a:rPr>
              <a:pPr>
                <a:defRPr>
                  <a:uFillTx/>
                </a:defRPr>
              </a:pPr>
              <a:t>6.11.2017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E8ACFB45-9A1F-4BF1-AEB1-168A3EE59D0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>
                <a:uFillTx/>
              </a:rPr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>
                <a:uFillTx/>
              </a:rPr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E3CF9F1-E9BA-4577-88F3-3C23F9C0C1A0}" type="datetime1">
              <a:rPr lang="fi-FI">
                <a:uFillTx/>
              </a:rPr>
              <a:pPr>
                <a:defRPr>
                  <a:uFillTx/>
                </a:defRPr>
              </a:pPr>
              <a:t>6.11.2017</a:t>
            </a:fld>
            <a:endParaRPr lang="fi-FI" dirty="0">
              <a:uFillTx/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4E379DBF-2A29-43B1-9F7E-346CAF37AC69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sisältö-ja-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1172387"/>
          </a:xfrm>
        </p:spPr>
        <p:txBody>
          <a:bodyPr/>
          <a:lstStyle/>
          <a:p>
            <a:r>
              <a:rPr lang="fi-FI" dirty="0" smtClean="0">
                <a:uFillTx/>
              </a:rPr>
              <a:t>Muokkaa </a:t>
            </a:r>
            <a:r>
              <a:rPr lang="fi-FI" dirty="0" err="1" smtClean="0">
                <a:uFillTx/>
              </a:rPr>
              <a:t>perustyyl</a:t>
            </a:r>
            <a:r>
              <a:rPr lang="fi-FI" dirty="0" smtClean="0">
                <a:uFillTx/>
              </a:rPr>
              <a:t>. </a:t>
            </a:r>
            <a:r>
              <a:rPr lang="fi-FI" dirty="0" err="1" smtClean="0">
                <a:uFillTx/>
              </a:rPr>
              <a:t>napsautt</a:t>
            </a:r>
            <a:r>
              <a:rPr lang="fi-FI" dirty="0" smtClean="0">
                <a:uFillTx/>
              </a:rPr>
              <a:t>.</a:t>
            </a:r>
            <a:endParaRPr lang="fi-FI" dirty="0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720516"/>
            <a:ext cx="6371618" cy="4457083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fi-FI" noProof="0">
              <a:uFillTx/>
            </a:endParaRP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83ECD06-8F20-4CE8-943F-B69CD98B9D5E}" type="datetime1">
              <a:rPr lang="fi-FI">
                <a:uFillTx/>
              </a:rPr>
              <a:pPr>
                <a:defRPr>
                  <a:uFillTx/>
                </a:defRPr>
              </a:pPr>
              <a:t>6.11.2017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9853895-AB2C-4C0C-8295-D1EE2770F9CD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iso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AA1AE9D-5030-41AB-A4FF-78CB0C415936}" type="datetime1">
              <a:rPr lang="fi-FI">
                <a:uFillTx/>
              </a:rPr>
              <a:pPr>
                <a:defRPr>
                  <a:uFillTx/>
                </a:defRPr>
              </a:pPr>
              <a:t>6.11.2017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0D2B2FB-3A4B-4871-9BF7-9291A37AF9F4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A0C054D-5469-4F93-96B9-22A37617ACB9}" type="datetime1">
              <a:rPr lang="fi-FI">
                <a:uFillTx/>
              </a:rPr>
              <a:pPr>
                <a:defRPr>
                  <a:uFillTx/>
                </a:defRPr>
              </a:pPr>
              <a:t>6.11.2017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0A1BF7D-A071-4EEB-BDBC-D210FAA6695A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>
                <a:uFillTx/>
              </a:rPr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altLang="fi-FI" smtClean="0">
                <a:uFillTx/>
              </a:rPr>
              <a:t>toinen taso</a:t>
            </a:r>
          </a:p>
          <a:p>
            <a:pPr lvl="2"/>
            <a:r>
              <a:rPr lang="fi-FI" altLang="fi-FI" smtClean="0">
                <a:uFillTx/>
              </a:rPr>
              <a:t>kolmas taso</a:t>
            </a:r>
          </a:p>
          <a:p>
            <a:pPr lvl="3"/>
            <a:r>
              <a:rPr lang="fi-FI" altLang="fi-FI" smtClean="0">
                <a:uFillTx/>
              </a:rPr>
              <a:t>neljäs taso</a:t>
            </a:r>
          </a:p>
          <a:p>
            <a:pPr lvl="4"/>
            <a:r>
              <a:rPr lang="fi-FI" altLang="fi-FI" smtClean="0">
                <a:uFillTx/>
              </a:rPr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21B3815A-B376-4C20-976A-CC788C852782}" type="datetime1">
              <a:rPr lang="fi-FI">
                <a:uFillTx/>
              </a:rPr>
              <a:pPr>
                <a:defRPr>
                  <a:uFillTx/>
                </a:defRPr>
              </a:pPr>
              <a:t>6.11.2017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CC8933F-2D5B-4E8A-B1D8-F79D0157254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grpSp>
        <p:nvGrpSpPr>
          <p:cNvPr id="3079" name="Ryhmä 6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uFillTx/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fi-FI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Tiekartan tarkoitus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Tiekartta on riittävän karkealla tasolla mielellään yhden sivun tiivistetty yhteenveto hankkeen kulusta, joka on kuvattu selkeästi, yleiskielellä. Toisin sanottuna tiekartta kuvaa hankekohtaisesti kokonaisuudet ja etapit, joiden kautta päästään hankkeen tavoitteisiin. </a:t>
            </a:r>
          </a:p>
          <a:p>
            <a:endParaRPr lang="fi-FI" dirty="0"/>
          </a:p>
          <a:p>
            <a:r>
              <a:rPr lang="fi-FI" dirty="0"/>
              <a:t>Tiekarttaa käytetään kommunikoinnissa mm. hankeryhmälle, johdolle ja sidosryhmille.</a:t>
            </a:r>
          </a:p>
          <a:p>
            <a:endParaRPr lang="fi-FI" dirty="0"/>
          </a:p>
          <a:p>
            <a:r>
              <a:rPr lang="fi-FI" dirty="0"/>
              <a:t>Tiekartan voi tehdä alusta alkaen itse. Nämä pohjat on tehty helpottamaan ja nopeuttamaan tekemistä. Lisäksi käyttämällä näitä pohjia, luodaan yhdenmukaisuutta hankkeiden yli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6.11.2017</a:t>
            </a:fld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1</a:t>
            </a:fld>
            <a:endParaRPr lang="fi-FI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79634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Tiekartan tekeminen</a:t>
            </a:r>
            <a:endParaRPr lang="fi-FI" dirty="0"/>
          </a:p>
        </p:txBody>
      </p:sp>
      <p:sp>
        <p:nvSpPr>
          <p:cNvPr id="9" name="Sisällön paikkamerkk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600" dirty="0" smtClean="0"/>
              <a:t>Valitse </a:t>
            </a:r>
            <a:r>
              <a:rPr lang="fi-FI" sz="1600" dirty="0"/>
              <a:t>ensin sopiva tiekartan </a:t>
            </a:r>
            <a:r>
              <a:rPr lang="fi-FI" sz="1600" dirty="0" smtClean="0"/>
              <a:t>tarkkuustaso. Riittääkö karkea vuositasoinen kuvaus, vai tarvitsetko selvyyden vuoksi kvartaali- tai kuukausitasoa?</a:t>
            </a:r>
          </a:p>
          <a:p>
            <a:endParaRPr lang="fi-FI" sz="1600" dirty="0"/>
          </a:p>
          <a:p>
            <a:r>
              <a:rPr lang="fi-FI" sz="1600" dirty="0"/>
              <a:t>Monista ja skaalaa aikajaksoja itsellesi tarpeellinen määrä. Koko hanke on hyvä mahtua yhdelle sivulle.</a:t>
            </a:r>
          </a:p>
          <a:p>
            <a:endParaRPr lang="fi-FI" sz="1600" dirty="0"/>
          </a:p>
          <a:p>
            <a:r>
              <a:rPr lang="fi-FI" sz="1600" dirty="0"/>
              <a:t>Kuvaa yleiskielellä kokonaisuudet eli ydinkohdat aikajaksoille.</a:t>
            </a:r>
          </a:p>
          <a:p>
            <a:endParaRPr lang="fi-FI" sz="1600" dirty="0"/>
          </a:p>
          <a:p>
            <a:r>
              <a:rPr lang="fi-FI" sz="1600" dirty="0"/>
              <a:t>Lisää tarvittaessa </a:t>
            </a:r>
            <a:r>
              <a:rPr lang="fi-FI" sz="1600" dirty="0" smtClean="0"/>
              <a:t>esimerkiksi puhekupilla tai ”salmiakeilla” </a:t>
            </a:r>
            <a:r>
              <a:rPr lang="fi-FI" sz="1600" dirty="0"/>
              <a:t>tärkeitä </a:t>
            </a:r>
            <a:r>
              <a:rPr lang="fi-FI" sz="1600" dirty="0" smtClean="0"/>
              <a:t>etappeja tai rajaehtoja.</a:t>
            </a:r>
            <a:endParaRPr lang="fi-FI" sz="1600" dirty="0"/>
          </a:p>
          <a:p>
            <a:endParaRPr lang="fi-FI" sz="1600" dirty="0"/>
          </a:p>
          <a:p>
            <a:r>
              <a:rPr lang="fi-FI" sz="1600" dirty="0"/>
              <a:t>Jos hankkeessa on merkittäviä riippuvuuksia, </a:t>
            </a:r>
            <a:r>
              <a:rPr lang="fi-FI" sz="1600" dirty="0" smtClean="0"/>
              <a:t>kuvaa myös ne.</a:t>
            </a:r>
            <a:endParaRPr lang="fi-FI" sz="1600" dirty="0"/>
          </a:p>
          <a:p>
            <a:endParaRPr lang="fi-FI" sz="1600" dirty="0"/>
          </a:p>
          <a:p>
            <a:r>
              <a:rPr lang="fi-FI" sz="1600" dirty="0"/>
              <a:t>Päivitä tiekarttaa koko hankkeen ajan ja aina jokaiseen johtoryhmän tai ohjausryhmän kokoukseen</a:t>
            </a:r>
          </a:p>
          <a:p>
            <a:endParaRPr lang="fi-FI" sz="1600" dirty="0" smtClean="0"/>
          </a:p>
          <a:p>
            <a:r>
              <a:rPr lang="fi-FI" sz="1600" dirty="0" smtClean="0"/>
              <a:t>Siirrä </a:t>
            </a:r>
            <a:r>
              <a:rPr lang="fi-FI" sz="1600" dirty="0"/>
              <a:t>nykyisestä ajankohdasta kertovaa </a:t>
            </a:r>
            <a:r>
              <a:rPr lang="fi-FI" sz="1600" dirty="0" smtClean="0"/>
              <a:t>pystyviivaa hankkeen edetessä.</a:t>
            </a:r>
          </a:p>
          <a:p>
            <a:endParaRPr lang="fi-FI" sz="1600" dirty="0"/>
          </a:p>
          <a:p>
            <a:r>
              <a:rPr lang="fi-FI" sz="1600" dirty="0" smtClean="0"/>
              <a:t>Lisää tarvittaessa kuvaan hankkeen johtamistyylin mukainen vaiheistus:</a:t>
            </a:r>
          </a:p>
          <a:p>
            <a:pPr lvl="1"/>
            <a:r>
              <a:rPr lang="fi-FI" sz="1400" dirty="0" smtClean="0"/>
              <a:t>Selvitys &gt; Alfa &gt; Beta &gt; Käyttö</a:t>
            </a:r>
          </a:p>
          <a:p>
            <a:pPr lvl="1"/>
            <a:r>
              <a:rPr lang="fi-FI" sz="1400" dirty="0" smtClean="0"/>
              <a:t>Valmistelu &gt; Käynnistys &gt; Toteutus &gt; Käyttöönotto &gt; Päätösvaihe</a:t>
            </a:r>
            <a:endParaRPr lang="fi-FI" sz="1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6.11.2017</a:t>
            </a:fld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2</a:t>
            </a:fld>
            <a:endParaRPr lang="fi-FI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33581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uora yhdysviiva 23"/>
          <p:cNvCxnSpPr/>
          <p:nvPr/>
        </p:nvCxnSpPr>
        <p:spPr>
          <a:xfrm>
            <a:off x="2057400" y="596348"/>
            <a:ext cx="9939" cy="567269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err="1" smtClean="0"/>
              <a:t>pp.kk.yyyy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1E670-1F5B-4A49-8DE6-16F3E62BC8C2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cxnSp>
        <p:nvCxnSpPr>
          <p:cNvPr id="6" name="Suora yhdysviiva 5"/>
          <p:cNvCxnSpPr/>
          <p:nvPr/>
        </p:nvCxnSpPr>
        <p:spPr>
          <a:xfrm>
            <a:off x="8010940" y="1164070"/>
            <a:ext cx="0" cy="5104968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uora yhdysviiva 6"/>
          <p:cNvCxnSpPr/>
          <p:nvPr/>
        </p:nvCxnSpPr>
        <p:spPr>
          <a:xfrm>
            <a:off x="4204253" y="1177000"/>
            <a:ext cx="0" cy="5092038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uora yhdysviiva 7"/>
          <p:cNvCxnSpPr/>
          <p:nvPr/>
        </p:nvCxnSpPr>
        <p:spPr>
          <a:xfrm>
            <a:off x="11817626" y="1164070"/>
            <a:ext cx="0" cy="5104968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uora yhdysviiva 8"/>
          <p:cNvCxnSpPr/>
          <p:nvPr/>
        </p:nvCxnSpPr>
        <p:spPr>
          <a:xfrm>
            <a:off x="397566" y="1164070"/>
            <a:ext cx="0" cy="5104968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orakulmio 9"/>
          <p:cNvSpPr/>
          <p:nvPr/>
        </p:nvSpPr>
        <p:spPr>
          <a:xfrm>
            <a:off x="397565" y="735918"/>
            <a:ext cx="11420061" cy="3647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11" name="Otsikko 1"/>
          <p:cNvSpPr txBox="1">
            <a:spLocks/>
          </p:cNvSpPr>
          <p:nvPr/>
        </p:nvSpPr>
        <p:spPr bwMode="auto">
          <a:xfrm>
            <a:off x="1891196" y="91824"/>
            <a:ext cx="843280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/>
            <a:r>
              <a:rPr lang="fi-FI" dirty="0" smtClean="0"/>
              <a:t>Karkea tiekarttapohja</a:t>
            </a:r>
            <a:endParaRPr lang="fi-FI" dirty="0"/>
          </a:p>
        </p:txBody>
      </p:sp>
      <p:sp>
        <p:nvSpPr>
          <p:cNvPr id="18" name="Tekstiruutu 17"/>
          <p:cNvSpPr txBox="1"/>
          <p:nvPr/>
        </p:nvSpPr>
        <p:spPr>
          <a:xfrm>
            <a:off x="1919848" y="735918"/>
            <a:ext cx="762123" cy="3804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Vuosi</a:t>
            </a:r>
          </a:p>
        </p:txBody>
      </p:sp>
      <p:sp>
        <p:nvSpPr>
          <p:cNvPr id="19" name="Tekstiruutu 18"/>
          <p:cNvSpPr txBox="1"/>
          <p:nvPr/>
        </p:nvSpPr>
        <p:spPr>
          <a:xfrm>
            <a:off x="5726535" y="735918"/>
            <a:ext cx="762123" cy="3804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Vuosi</a:t>
            </a:r>
          </a:p>
        </p:txBody>
      </p:sp>
      <p:sp>
        <p:nvSpPr>
          <p:cNvPr id="21" name="Tekstiruutu 20"/>
          <p:cNvSpPr txBox="1"/>
          <p:nvPr/>
        </p:nvSpPr>
        <p:spPr>
          <a:xfrm>
            <a:off x="9533222" y="735918"/>
            <a:ext cx="762123" cy="3804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Vuosi</a:t>
            </a:r>
          </a:p>
        </p:txBody>
      </p:sp>
      <p:sp>
        <p:nvSpPr>
          <p:cNvPr id="12" name="Pyöristetty suorakulmio 11"/>
          <p:cNvSpPr/>
          <p:nvPr/>
        </p:nvSpPr>
        <p:spPr>
          <a:xfrm>
            <a:off x="548266" y="1177000"/>
            <a:ext cx="3485158" cy="67329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</a:p>
        </p:txBody>
      </p:sp>
      <p:sp>
        <p:nvSpPr>
          <p:cNvPr id="13" name="Pyöristetty suorakulmio 12"/>
          <p:cNvSpPr/>
          <p:nvPr/>
        </p:nvSpPr>
        <p:spPr>
          <a:xfrm>
            <a:off x="4347405" y="1897316"/>
            <a:ext cx="1966830" cy="673298"/>
          </a:xfrm>
          <a:prstGeom prst="roundRect">
            <a:avLst/>
          </a:prstGeom>
          <a:solidFill>
            <a:srgbClr val="05C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</a:p>
        </p:txBody>
      </p:sp>
      <p:sp>
        <p:nvSpPr>
          <p:cNvPr id="14" name="Pyöristetty suorakulmio 13"/>
          <p:cNvSpPr/>
          <p:nvPr/>
        </p:nvSpPr>
        <p:spPr>
          <a:xfrm>
            <a:off x="548267" y="3405887"/>
            <a:ext cx="4541060" cy="673298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</a:p>
        </p:txBody>
      </p:sp>
      <p:sp>
        <p:nvSpPr>
          <p:cNvPr id="16" name="Pyöristetty suorakulmio 15"/>
          <p:cNvSpPr/>
          <p:nvPr/>
        </p:nvSpPr>
        <p:spPr>
          <a:xfrm>
            <a:off x="3150202" y="5772250"/>
            <a:ext cx="4076323" cy="49678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</a:p>
          <a:p>
            <a:pPr algn="ctr"/>
            <a:r>
              <a:rPr lang="fi-FI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(tärkeä riippuvuus)</a:t>
            </a:r>
          </a:p>
        </p:txBody>
      </p:sp>
      <p:sp>
        <p:nvSpPr>
          <p:cNvPr id="17" name="Pyöristetty suorakulmio 16"/>
          <p:cNvSpPr/>
          <p:nvPr/>
        </p:nvSpPr>
        <p:spPr>
          <a:xfrm>
            <a:off x="558209" y="4245042"/>
            <a:ext cx="2251486" cy="67329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</a:p>
        </p:txBody>
      </p:sp>
      <p:sp>
        <p:nvSpPr>
          <p:cNvPr id="20" name="Pyöristetty suorakulmio 19"/>
          <p:cNvSpPr/>
          <p:nvPr/>
        </p:nvSpPr>
        <p:spPr>
          <a:xfrm>
            <a:off x="548267" y="2667712"/>
            <a:ext cx="3536716" cy="67329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  <a:endParaRPr lang="fi-FI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Pyöristetty suorakulmio 26"/>
          <p:cNvSpPr/>
          <p:nvPr/>
        </p:nvSpPr>
        <p:spPr>
          <a:xfrm>
            <a:off x="3139451" y="5008646"/>
            <a:ext cx="1966830" cy="673298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  <a:endParaRPr lang="fi-FI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uora yhdysviiva 36"/>
          <p:cNvCxnSpPr/>
          <p:nvPr/>
        </p:nvCxnSpPr>
        <p:spPr>
          <a:xfrm>
            <a:off x="397565" y="5738782"/>
            <a:ext cx="11420061" cy="201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Pyöristetty suorakulmio 40"/>
          <p:cNvSpPr/>
          <p:nvPr/>
        </p:nvSpPr>
        <p:spPr>
          <a:xfrm>
            <a:off x="8162981" y="1897316"/>
            <a:ext cx="3511493" cy="673298"/>
          </a:xfrm>
          <a:prstGeom prst="roundRect">
            <a:avLst/>
          </a:prstGeom>
          <a:solidFill>
            <a:srgbClr val="05C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</a:p>
        </p:txBody>
      </p:sp>
    </p:spTree>
    <p:extLst>
      <p:ext uri="{BB962C8B-B14F-4D97-AF65-F5344CB8AC3E}">
        <p14:creationId xmlns:p14="http://schemas.microsoft.com/office/powerpoint/2010/main" val="216578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uora yhdysviiva 23"/>
          <p:cNvCxnSpPr/>
          <p:nvPr/>
        </p:nvCxnSpPr>
        <p:spPr>
          <a:xfrm>
            <a:off x="2057400" y="596348"/>
            <a:ext cx="9939" cy="567269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Suorakulmio 38"/>
          <p:cNvSpPr/>
          <p:nvPr/>
        </p:nvSpPr>
        <p:spPr>
          <a:xfrm>
            <a:off x="5203407" y="4079185"/>
            <a:ext cx="4323737" cy="929461"/>
          </a:xfrm>
          <a:prstGeom prst="rect">
            <a:avLst/>
          </a:prstGeom>
          <a:solidFill>
            <a:srgbClr val="FFECAF"/>
          </a:solidFill>
          <a:ln>
            <a:noFill/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70131-D298-4E66-8347-236AF470D665}" type="datetime1">
              <a:rPr lang="fi-FI" smtClean="0"/>
              <a:pPr>
                <a:defRPr/>
              </a:pPr>
              <a:t>6.11.2017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1E670-1F5B-4A49-8DE6-16F3E62BC8C2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cxnSp>
        <p:nvCxnSpPr>
          <p:cNvPr id="6" name="Suora yhdysviiva 5"/>
          <p:cNvCxnSpPr/>
          <p:nvPr/>
        </p:nvCxnSpPr>
        <p:spPr>
          <a:xfrm>
            <a:off x="7379804" y="1164070"/>
            <a:ext cx="0" cy="5104968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uora yhdysviiva 6"/>
          <p:cNvCxnSpPr/>
          <p:nvPr/>
        </p:nvCxnSpPr>
        <p:spPr>
          <a:xfrm>
            <a:off x="2941982" y="1177000"/>
            <a:ext cx="0" cy="5092038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uora yhdysviiva 7"/>
          <p:cNvCxnSpPr/>
          <p:nvPr/>
        </p:nvCxnSpPr>
        <p:spPr>
          <a:xfrm>
            <a:off x="11817626" y="1164070"/>
            <a:ext cx="0" cy="5104968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uora yhdysviiva 8"/>
          <p:cNvCxnSpPr/>
          <p:nvPr/>
        </p:nvCxnSpPr>
        <p:spPr>
          <a:xfrm>
            <a:off x="397566" y="1164070"/>
            <a:ext cx="0" cy="5104968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orakulmio 9"/>
          <p:cNvSpPr/>
          <p:nvPr/>
        </p:nvSpPr>
        <p:spPr>
          <a:xfrm>
            <a:off x="397565" y="735918"/>
            <a:ext cx="11420061" cy="3647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11" name="Otsikko 1"/>
          <p:cNvSpPr txBox="1">
            <a:spLocks/>
          </p:cNvSpPr>
          <p:nvPr/>
        </p:nvSpPr>
        <p:spPr bwMode="auto">
          <a:xfrm>
            <a:off x="1891196" y="91824"/>
            <a:ext cx="843280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/>
            <a:r>
              <a:rPr lang="fi-FI" dirty="0" smtClean="0"/>
              <a:t>Esimerkkitiekartta</a:t>
            </a:r>
            <a:endParaRPr lang="fi-FI" dirty="0"/>
          </a:p>
        </p:txBody>
      </p:sp>
      <p:sp>
        <p:nvSpPr>
          <p:cNvPr id="18" name="Tekstiruutu 17"/>
          <p:cNvSpPr txBox="1"/>
          <p:nvPr/>
        </p:nvSpPr>
        <p:spPr>
          <a:xfrm>
            <a:off x="879113" y="735918"/>
            <a:ext cx="1581321" cy="3804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SYKSY 2017</a:t>
            </a:r>
          </a:p>
        </p:txBody>
      </p:sp>
      <p:sp>
        <p:nvSpPr>
          <p:cNvPr id="19" name="Tekstiruutu 18"/>
          <p:cNvSpPr txBox="1"/>
          <p:nvPr/>
        </p:nvSpPr>
        <p:spPr>
          <a:xfrm>
            <a:off x="4839207" y="735918"/>
            <a:ext cx="643372" cy="3804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21" name="Tekstiruutu 20"/>
          <p:cNvSpPr txBox="1"/>
          <p:nvPr/>
        </p:nvSpPr>
        <p:spPr>
          <a:xfrm>
            <a:off x="9277029" y="735918"/>
            <a:ext cx="643372" cy="3804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12" name="Pyöristetty suorakulmio 11"/>
          <p:cNvSpPr/>
          <p:nvPr/>
        </p:nvSpPr>
        <p:spPr>
          <a:xfrm>
            <a:off x="548266" y="1177000"/>
            <a:ext cx="2229230" cy="67329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Jalkautus ja koulutus,</a:t>
            </a:r>
          </a:p>
          <a:p>
            <a:pPr algn="ctr"/>
            <a:r>
              <a:rPr lang="fi-FI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yöpajoja</a:t>
            </a:r>
          </a:p>
        </p:txBody>
      </p:sp>
      <p:sp>
        <p:nvSpPr>
          <p:cNvPr id="13" name="Pyöristetty suorakulmio 12"/>
          <p:cNvSpPr/>
          <p:nvPr/>
        </p:nvSpPr>
        <p:spPr>
          <a:xfrm>
            <a:off x="3122496" y="1918137"/>
            <a:ext cx="1966830" cy="673298"/>
          </a:xfrm>
          <a:prstGeom prst="roundRect">
            <a:avLst/>
          </a:prstGeom>
          <a:solidFill>
            <a:srgbClr val="05C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Uusi brändi-ilme, käytettävyys,</a:t>
            </a:r>
          </a:p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tekniset laajennukset</a:t>
            </a:r>
          </a:p>
        </p:txBody>
      </p:sp>
      <p:sp>
        <p:nvSpPr>
          <p:cNvPr id="14" name="Pyöristetty suorakulmio 13"/>
          <p:cNvSpPr/>
          <p:nvPr/>
        </p:nvSpPr>
        <p:spPr>
          <a:xfrm>
            <a:off x="548267" y="3405887"/>
            <a:ext cx="4541060" cy="673298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Kehityssalkunhallinnan kaupunkiyhteinen rakenne</a:t>
            </a:r>
          </a:p>
        </p:txBody>
      </p:sp>
      <p:sp>
        <p:nvSpPr>
          <p:cNvPr id="16" name="Pyöristetty suorakulmio 15"/>
          <p:cNvSpPr/>
          <p:nvPr/>
        </p:nvSpPr>
        <p:spPr>
          <a:xfrm>
            <a:off x="3138992" y="5772251"/>
            <a:ext cx="4076323" cy="49678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Kuvausvälineen käyttöönotto</a:t>
            </a:r>
          </a:p>
        </p:txBody>
      </p:sp>
      <p:sp>
        <p:nvSpPr>
          <p:cNvPr id="17" name="Pyöristetty suorakulmio 16"/>
          <p:cNvSpPr/>
          <p:nvPr/>
        </p:nvSpPr>
        <p:spPr>
          <a:xfrm>
            <a:off x="558209" y="4245042"/>
            <a:ext cx="2251486" cy="67329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Salkunhallinnan prototyypit</a:t>
            </a:r>
          </a:p>
          <a:p>
            <a:pPr algn="ctr"/>
            <a:r>
              <a:rPr lang="fi-FI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(teknologiasoveltuvuus-alfat)</a:t>
            </a:r>
            <a:endParaRPr lang="fi-FI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yöristetty suorakulmio 19"/>
          <p:cNvSpPr/>
          <p:nvPr/>
        </p:nvSpPr>
        <p:spPr>
          <a:xfrm>
            <a:off x="548267" y="2667712"/>
            <a:ext cx="2262208" cy="67329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Uudet sisällöt:</a:t>
            </a:r>
          </a:p>
          <a:p>
            <a:pPr algn="ctr"/>
            <a:r>
              <a:rPr lang="fi-FI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X, y, z</a:t>
            </a:r>
          </a:p>
        </p:txBody>
      </p:sp>
      <p:sp>
        <p:nvSpPr>
          <p:cNvPr id="22" name="Pyöristetty suorakulmio 21"/>
          <p:cNvSpPr/>
          <p:nvPr/>
        </p:nvSpPr>
        <p:spPr>
          <a:xfrm>
            <a:off x="3106469" y="1177000"/>
            <a:ext cx="4108848" cy="67329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Syventävät koulutukset</a:t>
            </a:r>
          </a:p>
        </p:txBody>
      </p:sp>
      <p:sp>
        <p:nvSpPr>
          <p:cNvPr id="25" name="Pyöristetty suorakulmio 24"/>
          <p:cNvSpPr/>
          <p:nvPr/>
        </p:nvSpPr>
        <p:spPr>
          <a:xfrm>
            <a:off x="7544291" y="1177000"/>
            <a:ext cx="4108847" cy="67329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Vakiintunut käytön tuki osana</a:t>
            </a:r>
          </a:p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koulutuskokonaisuutta</a:t>
            </a:r>
          </a:p>
        </p:txBody>
      </p:sp>
      <p:sp>
        <p:nvSpPr>
          <p:cNvPr id="27" name="Pyöristetty suorakulmio 26"/>
          <p:cNvSpPr/>
          <p:nvPr/>
        </p:nvSpPr>
        <p:spPr>
          <a:xfrm>
            <a:off x="3139451" y="5008646"/>
            <a:ext cx="1966830" cy="673298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Vanhojen menetelmien alasajo</a:t>
            </a:r>
          </a:p>
        </p:txBody>
      </p:sp>
      <p:sp>
        <p:nvSpPr>
          <p:cNvPr id="32" name="Pyöristetty suorakulmio 31"/>
          <p:cNvSpPr/>
          <p:nvPr/>
        </p:nvSpPr>
        <p:spPr>
          <a:xfrm>
            <a:off x="7544291" y="2667712"/>
            <a:ext cx="4108846" cy="67329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Uudet sisällöt:</a:t>
            </a:r>
          </a:p>
          <a:p>
            <a:pPr algn="ctr"/>
            <a:r>
              <a:rPr lang="fi-FI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b, c</a:t>
            </a:r>
          </a:p>
        </p:txBody>
      </p:sp>
      <p:sp>
        <p:nvSpPr>
          <p:cNvPr id="34" name="Pyöristetty suorakulmio 33"/>
          <p:cNvSpPr/>
          <p:nvPr/>
        </p:nvSpPr>
        <p:spPr>
          <a:xfrm>
            <a:off x="3114482" y="4451862"/>
            <a:ext cx="1982857" cy="25458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Hankinta</a:t>
            </a:r>
          </a:p>
        </p:txBody>
      </p:sp>
      <p:cxnSp>
        <p:nvCxnSpPr>
          <p:cNvPr id="37" name="Suora yhdysviiva 36"/>
          <p:cNvCxnSpPr/>
          <p:nvPr/>
        </p:nvCxnSpPr>
        <p:spPr>
          <a:xfrm>
            <a:off x="397565" y="5738782"/>
            <a:ext cx="11420061" cy="201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Pyöristetty suorakulmio 37"/>
          <p:cNvSpPr/>
          <p:nvPr/>
        </p:nvSpPr>
        <p:spPr>
          <a:xfrm>
            <a:off x="5351754" y="4245042"/>
            <a:ext cx="4077983" cy="673297"/>
          </a:xfrm>
          <a:prstGeom prst="roundRect">
            <a:avLst/>
          </a:prstGeom>
          <a:solidFill>
            <a:srgbClr val="FC4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Lopullisen salkunhallintatyökalun toteutus ja käyttöönotto</a:t>
            </a:r>
          </a:p>
        </p:txBody>
      </p:sp>
      <p:sp>
        <p:nvSpPr>
          <p:cNvPr id="31" name="Pyöristetty suorakulmio 30"/>
          <p:cNvSpPr/>
          <p:nvPr/>
        </p:nvSpPr>
        <p:spPr>
          <a:xfrm>
            <a:off x="3116739" y="2667712"/>
            <a:ext cx="4098577" cy="67329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Uudet sisällöt:</a:t>
            </a:r>
          </a:p>
          <a:p>
            <a:pPr algn="ctr"/>
            <a:r>
              <a:rPr lang="fi-FI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1, 2, 3</a:t>
            </a:r>
          </a:p>
        </p:txBody>
      </p:sp>
      <p:cxnSp>
        <p:nvCxnSpPr>
          <p:cNvPr id="36" name="Suora yhdysviiva 35"/>
          <p:cNvCxnSpPr/>
          <p:nvPr/>
        </p:nvCxnSpPr>
        <p:spPr>
          <a:xfrm>
            <a:off x="5203408" y="4079185"/>
            <a:ext cx="12098" cy="929461"/>
          </a:xfrm>
          <a:prstGeom prst="line">
            <a:avLst/>
          </a:prstGeom>
          <a:ln w="76200">
            <a:solidFill>
              <a:srgbClr val="FFC000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iruutu 1"/>
          <p:cNvSpPr txBox="1"/>
          <p:nvPr/>
        </p:nvSpPr>
        <p:spPr>
          <a:xfrm>
            <a:off x="5260319" y="3862824"/>
            <a:ext cx="3070071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rgbClr val="FF0000"/>
                </a:solidFill>
              </a:rPr>
              <a:t>Väliaikaisratkaisun käyttö </a:t>
            </a:r>
            <a:endParaRPr lang="fi-FI" b="1" dirty="0">
              <a:solidFill>
                <a:srgbClr val="FF0000"/>
              </a:solidFill>
            </a:endParaRPr>
          </a:p>
        </p:txBody>
      </p:sp>
      <p:cxnSp>
        <p:nvCxnSpPr>
          <p:cNvPr id="40" name="Suora yhdysviiva 39"/>
          <p:cNvCxnSpPr/>
          <p:nvPr/>
        </p:nvCxnSpPr>
        <p:spPr>
          <a:xfrm>
            <a:off x="9567433" y="4079028"/>
            <a:ext cx="12098" cy="929461"/>
          </a:xfrm>
          <a:prstGeom prst="line">
            <a:avLst/>
          </a:prstGeom>
          <a:ln w="76200">
            <a:solidFill>
              <a:srgbClr val="FFC000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91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8D144D-A55D-46C5-A00D-1C253264F70D}" type="datetime1">
              <a:rPr lang="fi-FI" smtClean="0"/>
              <a:pPr>
                <a:defRPr/>
              </a:pPr>
              <a:t>6.11.2017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201988" y="6269038"/>
            <a:ext cx="2804262" cy="258762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8BA27-5A6D-4D9A-B51A-B3F539A5E9A6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790196"/>
              </p:ext>
            </p:extLst>
          </p:nvPr>
        </p:nvGraphicFramePr>
        <p:xfrm>
          <a:off x="1628636" y="805369"/>
          <a:ext cx="10228746" cy="2295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4791">
                  <a:extLst>
                    <a:ext uri="{9D8B030D-6E8A-4147-A177-3AD203B41FA5}">
                      <a16:colId xmlns:a16="http://schemas.microsoft.com/office/drawing/2014/main" val="2261978498"/>
                    </a:ext>
                  </a:extLst>
                </a:gridCol>
                <a:gridCol w="1704791">
                  <a:extLst>
                    <a:ext uri="{9D8B030D-6E8A-4147-A177-3AD203B41FA5}">
                      <a16:colId xmlns:a16="http://schemas.microsoft.com/office/drawing/2014/main" val="3988960205"/>
                    </a:ext>
                  </a:extLst>
                </a:gridCol>
                <a:gridCol w="1704791">
                  <a:extLst>
                    <a:ext uri="{9D8B030D-6E8A-4147-A177-3AD203B41FA5}">
                      <a16:colId xmlns:a16="http://schemas.microsoft.com/office/drawing/2014/main" val="3973146402"/>
                    </a:ext>
                  </a:extLst>
                </a:gridCol>
                <a:gridCol w="1704791">
                  <a:extLst>
                    <a:ext uri="{9D8B030D-6E8A-4147-A177-3AD203B41FA5}">
                      <a16:colId xmlns:a16="http://schemas.microsoft.com/office/drawing/2014/main" val="222046200"/>
                    </a:ext>
                  </a:extLst>
                </a:gridCol>
                <a:gridCol w="1704791">
                  <a:extLst>
                    <a:ext uri="{9D8B030D-6E8A-4147-A177-3AD203B41FA5}">
                      <a16:colId xmlns:a16="http://schemas.microsoft.com/office/drawing/2014/main" val="964249258"/>
                    </a:ext>
                  </a:extLst>
                </a:gridCol>
                <a:gridCol w="17047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9543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III</a:t>
                      </a:r>
                      <a:r>
                        <a:rPr lang="en-US" sz="10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2017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IV 2017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</a:t>
                      </a:r>
                      <a:r>
                        <a:rPr lang="en-US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II</a:t>
                      </a:r>
                      <a:r>
                        <a:rPr lang="en-US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III</a:t>
                      </a:r>
                      <a:r>
                        <a:rPr lang="en-US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IV 2018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720977"/>
                  </a:ext>
                </a:extLst>
              </a:tr>
            </a:tbl>
          </a:graphicData>
        </a:graphic>
      </p:graphicFrame>
      <p:graphicFrame>
        <p:nvGraphicFramePr>
          <p:cNvPr id="6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805240"/>
              </p:ext>
            </p:extLst>
          </p:nvPr>
        </p:nvGraphicFramePr>
        <p:xfrm>
          <a:off x="1643188" y="1088821"/>
          <a:ext cx="10031292" cy="51558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7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516386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2017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Heinä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2017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Elo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2017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Syys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2017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Loka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2017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Marras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2017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Joulu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Tammi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Helmi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Maalis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Huhti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Touko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Kesä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Heinä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Elo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Syys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Loka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Marras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Joulu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9468"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8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8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8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44"/>
          <p:cNvSpPr/>
          <p:nvPr/>
        </p:nvSpPr>
        <p:spPr>
          <a:xfrm>
            <a:off x="334989" y="4806682"/>
            <a:ext cx="11523600" cy="416860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Box 48"/>
          <p:cNvSpPr txBox="1"/>
          <p:nvPr/>
        </p:nvSpPr>
        <p:spPr>
          <a:xfrm>
            <a:off x="364715" y="4956396"/>
            <a:ext cx="1113284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Työkalut</a:t>
            </a:r>
            <a:endParaRPr kumimoji="0" lang="fi-FI" sz="1000" b="1" i="0" u="none" strike="noStrike" kern="1200" cap="none" spc="0" normalizeH="0" baseline="0" noProof="0" dirty="0">
              <a:ln>
                <a:noFill/>
              </a:ln>
              <a:solidFill>
                <a:srgbClr val="0000B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ectangle 2"/>
          <p:cNvSpPr/>
          <p:nvPr/>
        </p:nvSpPr>
        <p:spPr>
          <a:xfrm>
            <a:off x="334989" y="2428559"/>
            <a:ext cx="11523600" cy="651207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21"/>
          <p:cNvSpPr txBox="1"/>
          <p:nvPr/>
        </p:nvSpPr>
        <p:spPr>
          <a:xfrm>
            <a:off x="364715" y="2552213"/>
            <a:ext cx="1200225" cy="376018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1" i="0" u="none" strike="noStrike" kern="1200" cap="none" spc="0" normalizeH="0" baseline="0" noProof="0" dirty="0">
                <a:ln>
                  <a:noFill/>
                </a:ln>
                <a:solidFill>
                  <a:srgbClr val="0000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</a:t>
            </a:r>
            <a:r>
              <a:rPr kumimoji="0" lang="fi-FI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lkoasu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 käytettävyys</a:t>
            </a:r>
            <a:endParaRPr kumimoji="0" lang="fi-FI" sz="1000" b="1" i="0" u="none" strike="noStrike" kern="1200" cap="none" spc="0" normalizeH="0" baseline="0" noProof="0" dirty="0">
              <a:ln>
                <a:noFill/>
              </a:ln>
              <a:solidFill>
                <a:srgbClr val="0000B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angle 38"/>
          <p:cNvSpPr/>
          <p:nvPr/>
        </p:nvSpPr>
        <p:spPr>
          <a:xfrm>
            <a:off x="334989" y="3124505"/>
            <a:ext cx="11523600" cy="942547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extBox 39"/>
          <p:cNvSpPr txBox="1"/>
          <p:nvPr/>
        </p:nvSpPr>
        <p:spPr>
          <a:xfrm>
            <a:off x="364715" y="3423238"/>
            <a:ext cx="1358713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Uudet sisältö-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kokonaisuudet</a:t>
            </a:r>
            <a:endParaRPr kumimoji="0" lang="fi-FI" sz="1000" b="1" i="0" u="none" strike="noStrike" kern="1200" cap="none" spc="0" normalizeH="0" baseline="0" noProof="0" dirty="0">
              <a:ln>
                <a:noFill/>
              </a:ln>
              <a:solidFill>
                <a:srgbClr val="0000B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angle 41"/>
          <p:cNvSpPr/>
          <p:nvPr/>
        </p:nvSpPr>
        <p:spPr>
          <a:xfrm>
            <a:off x="334989" y="4124440"/>
            <a:ext cx="11523600" cy="613193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extBox 42"/>
          <p:cNvSpPr txBox="1"/>
          <p:nvPr/>
        </p:nvSpPr>
        <p:spPr>
          <a:xfrm>
            <a:off x="364715" y="4237176"/>
            <a:ext cx="1278474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Salkunhallinta ja ICT-hankeohjelma</a:t>
            </a:r>
            <a:endParaRPr kumimoji="0" lang="fi-FI" sz="1000" b="1" i="0" u="none" strike="noStrike" kern="1200" cap="none" spc="0" normalizeH="0" baseline="0" noProof="0" dirty="0">
              <a:ln>
                <a:noFill/>
              </a:ln>
              <a:solidFill>
                <a:srgbClr val="0000B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Pentagon 56"/>
          <p:cNvSpPr/>
          <p:nvPr/>
        </p:nvSpPr>
        <p:spPr>
          <a:xfrm>
            <a:off x="1991746" y="4285179"/>
            <a:ext cx="2484408" cy="271238"/>
          </a:xfrm>
          <a:prstGeom prst="homePlat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Tehtävä-</a:t>
            </a:r>
            <a:r>
              <a:rPr kumimoji="0" lang="fi-FI" sz="1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ja/tai tuotoskokonaisuus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Pentagon 70"/>
          <p:cNvSpPr/>
          <p:nvPr/>
        </p:nvSpPr>
        <p:spPr>
          <a:xfrm>
            <a:off x="3473220" y="2632301"/>
            <a:ext cx="2533030" cy="259990"/>
          </a:xfrm>
          <a:prstGeom prst="homePlate">
            <a:avLst/>
          </a:prstGeom>
          <a:solidFill>
            <a:srgbClr val="05C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  <a:endParaRPr lang="fi-FI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Pentagon 72"/>
          <p:cNvSpPr/>
          <p:nvPr/>
        </p:nvSpPr>
        <p:spPr>
          <a:xfrm>
            <a:off x="2801560" y="3476803"/>
            <a:ext cx="4481852" cy="250322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Tehtävä- ja/tai tuotoskokonaisuus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Rectangle 2"/>
          <p:cNvSpPr/>
          <p:nvPr/>
        </p:nvSpPr>
        <p:spPr>
          <a:xfrm>
            <a:off x="334988" y="1567938"/>
            <a:ext cx="11522395" cy="804187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21"/>
          <p:cNvSpPr txBox="1"/>
          <p:nvPr/>
        </p:nvSpPr>
        <p:spPr>
          <a:xfrm>
            <a:off x="364715" y="1721723"/>
            <a:ext cx="994191" cy="42026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Jalkautus ja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koulutus</a:t>
            </a:r>
            <a:endParaRPr kumimoji="0" lang="fi-FI" sz="1000" b="1" i="0" u="none" strike="noStrike" kern="1200" cap="none" spc="0" normalizeH="0" baseline="0" noProof="0" dirty="0">
              <a:ln>
                <a:noFill/>
              </a:ln>
              <a:solidFill>
                <a:srgbClr val="0000B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Pentagon 49"/>
          <p:cNvSpPr/>
          <p:nvPr/>
        </p:nvSpPr>
        <p:spPr>
          <a:xfrm>
            <a:off x="1751117" y="1869640"/>
            <a:ext cx="2167053" cy="231217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Tehtävä- ja/tai tuotoskokonaisuus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63" name="Suora yhdysviiva 62"/>
          <p:cNvCxnSpPr/>
          <p:nvPr/>
        </p:nvCxnSpPr>
        <p:spPr>
          <a:xfrm flipV="1">
            <a:off x="346142" y="5663974"/>
            <a:ext cx="11511241" cy="4945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Pentagon 66"/>
          <p:cNvSpPr/>
          <p:nvPr/>
        </p:nvSpPr>
        <p:spPr>
          <a:xfrm>
            <a:off x="2136677" y="4911878"/>
            <a:ext cx="3392485" cy="259761"/>
          </a:xfrm>
          <a:prstGeom prst="homePlate">
            <a:avLst/>
          </a:prstGeom>
          <a:solidFill>
            <a:srgbClr val="FD4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000" noProof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le 47"/>
          <p:cNvSpPr/>
          <p:nvPr/>
        </p:nvSpPr>
        <p:spPr>
          <a:xfrm>
            <a:off x="335946" y="5687970"/>
            <a:ext cx="11523600" cy="510372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45"/>
          <p:cNvSpPr txBox="1"/>
          <p:nvPr/>
        </p:nvSpPr>
        <p:spPr>
          <a:xfrm>
            <a:off x="364715" y="5663974"/>
            <a:ext cx="1178810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000" b="1" dirty="0" smtClean="0">
                <a:solidFill>
                  <a:srgbClr val="0000BF"/>
                </a:solidFill>
                <a:cs typeface="Arial" panose="020B0604020202020204" pitchFamily="34" charset="0"/>
              </a:rPr>
              <a:t>Kuvausväline</a:t>
            </a:r>
            <a:endParaRPr kumimoji="0" lang="fi-FI" sz="1000" b="1" i="0" u="none" strike="noStrike" kern="1200" cap="none" spc="0" normalizeH="0" baseline="0" noProof="0" dirty="0" smtClean="0">
              <a:ln>
                <a:noFill/>
              </a:ln>
              <a:solidFill>
                <a:srgbClr val="0000BF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84" name="Rectangle 47"/>
          <p:cNvSpPr/>
          <p:nvPr/>
        </p:nvSpPr>
        <p:spPr>
          <a:xfrm>
            <a:off x="334988" y="5273972"/>
            <a:ext cx="11523600" cy="367969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5" name="TextBox 45"/>
          <p:cNvSpPr txBox="1"/>
          <p:nvPr/>
        </p:nvSpPr>
        <p:spPr>
          <a:xfrm>
            <a:off x="364715" y="5332539"/>
            <a:ext cx="1169738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Alasajot</a:t>
            </a:r>
          </a:p>
        </p:txBody>
      </p:sp>
      <p:sp>
        <p:nvSpPr>
          <p:cNvPr id="86" name="Pentagon 64"/>
          <p:cNvSpPr/>
          <p:nvPr/>
        </p:nvSpPr>
        <p:spPr>
          <a:xfrm>
            <a:off x="5042486" y="5335848"/>
            <a:ext cx="2806114" cy="260121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Tehtävä-</a:t>
            </a:r>
            <a:r>
              <a:rPr kumimoji="0" lang="fi-FI" sz="1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ja/tai tuotoskokonaisuus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Pentagon 58"/>
          <p:cNvSpPr/>
          <p:nvPr/>
        </p:nvSpPr>
        <p:spPr>
          <a:xfrm>
            <a:off x="2156870" y="5784279"/>
            <a:ext cx="3793460" cy="256815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Riippuva tehtävä-</a:t>
            </a:r>
            <a:r>
              <a:rPr kumimoji="0" lang="fi-FI" sz="1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ja/tai tuotoskokonaisuus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8" name="Group 71"/>
          <p:cNvGrpSpPr/>
          <p:nvPr/>
        </p:nvGrpSpPr>
        <p:grpSpPr>
          <a:xfrm>
            <a:off x="1751117" y="523863"/>
            <a:ext cx="740033" cy="5720811"/>
            <a:chOff x="3492401" y="632744"/>
            <a:chExt cx="612716" cy="5993524"/>
          </a:xfrm>
        </p:grpSpPr>
        <p:sp>
          <p:nvSpPr>
            <p:cNvPr id="29" name="TextBox 69"/>
            <p:cNvSpPr txBox="1"/>
            <p:nvPr/>
          </p:nvSpPr>
          <p:spPr>
            <a:xfrm>
              <a:off x="3492401" y="632744"/>
              <a:ext cx="612716" cy="225530"/>
            </a:xfrm>
            <a:prstGeom prst="rect">
              <a:avLst/>
            </a:prstGeom>
            <a:noFill/>
            <a:ln w="19050">
              <a:solidFill>
                <a:schemeClr val="accent4">
                  <a:lumMod val="75000"/>
                </a:schemeClr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i-FI" sz="1000" b="1" dirty="0" smtClean="0">
                  <a:solidFill>
                    <a:srgbClr val="D10056"/>
                  </a:solidFill>
                  <a:cs typeface="Arial" panose="020B0604020202020204" pitchFamily="34" charset="0"/>
                </a:rPr>
                <a:t>11</a:t>
              </a:r>
              <a:r>
                <a:rPr lang="fi-FI" sz="1000" b="1" noProof="0" dirty="0" smtClean="0">
                  <a:solidFill>
                    <a:srgbClr val="D1005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.8</a:t>
              </a:r>
              <a:r>
                <a:rPr kumimoji="0" lang="fi-FI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D1005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.2017</a:t>
              </a:r>
              <a:endParaRPr kumimoji="0" lang="fi-FI" sz="1000" b="1" i="0" u="none" strike="noStrike" kern="1200" cap="none" spc="0" normalizeH="0" baseline="0" noProof="0" dirty="0">
                <a:ln>
                  <a:noFill/>
                </a:ln>
                <a:solidFill>
                  <a:srgbClr val="D100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cxnSp>
          <p:nvCxnSpPr>
            <p:cNvPr id="30" name="Straight Connector 68"/>
            <p:cNvCxnSpPr>
              <a:endCxn id="29" idx="2"/>
            </p:cNvCxnSpPr>
            <p:nvPr/>
          </p:nvCxnSpPr>
          <p:spPr>
            <a:xfrm flipH="1" flipV="1">
              <a:off x="3788654" y="1011442"/>
              <a:ext cx="22974" cy="5614826"/>
            </a:xfrm>
            <a:prstGeom prst="line">
              <a:avLst/>
            </a:prstGeom>
            <a:ln w="19050">
              <a:solidFill>
                <a:schemeClr val="accent4">
                  <a:lumMod val="75000"/>
                </a:schemeClr>
              </a:solidFill>
              <a:prstDash val="lgDash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Otsikko 1"/>
          <p:cNvSpPr txBox="1">
            <a:spLocks/>
          </p:cNvSpPr>
          <p:nvPr/>
        </p:nvSpPr>
        <p:spPr bwMode="auto">
          <a:xfrm>
            <a:off x="1891196" y="55728"/>
            <a:ext cx="8432800" cy="414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/>
            <a:r>
              <a:rPr lang="fi-FI" sz="3600" dirty="0" smtClean="0"/>
              <a:t>Kuukausi- &amp; Kvartaalitiekartta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365693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8D144D-A55D-46C5-A00D-1C253264F70D}" type="datetime1">
              <a:rPr lang="fi-FI" smtClean="0"/>
              <a:pPr>
                <a:defRPr/>
              </a:pPr>
              <a:t>6.11.2017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201988" y="6269038"/>
            <a:ext cx="3013122" cy="258762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8BA27-5A6D-4D9A-B51A-B3F539A5E9A6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/>
          </p:nvPr>
        </p:nvGraphicFramePr>
        <p:xfrm>
          <a:off x="1628636" y="805369"/>
          <a:ext cx="10228746" cy="2295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4791">
                  <a:extLst>
                    <a:ext uri="{9D8B030D-6E8A-4147-A177-3AD203B41FA5}">
                      <a16:colId xmlns:a16="http://schemas.microsoft.com/office/drawing/2014/main" val="2261978498"/>
                    </a:ext>
                  </a:extLst>
                </a:gridCol>
                <a:gridCol w="1704791">
                  <a:extLst>
                    <a:ext uri="{9D8B030D-6E8A-4147-A177-3AD203B41FA5}">
                      <a16:colId xmlns:a16="http://schemas.microsoft.com/office/drawing/2014/main" val="3988960205"/>
                    </a:ext>
                  </a:extLst>
                </a:gridCol>
                <a:gridCol w="1704791">
                  <a:extLst>
                    <a:ext uri="{9D8B030D-6E8A-4147-A177-3AD203B41FA5}">
                      <a16:colId xmlns:a16="http://schemas.microsoft.com/office/drawing/2014/main" val="3973146402"/>
                    </a:ext>
                  </a:extLst>
                </a:gridCol>
                <a:gridCol w="1704791">
                  <a:extLst>
                    <a:ext uri="{9D8B030D-6E8A-4147-A177-3AD203B41FA5}">
                      <a16:colId xmlns:a16="http://schemas.microsoft.com/office/drawing/2014/main" val="222046200"/>
                    </a:ext>
                  </a:extLst>
                </a:gridCol>
                <a:gridCol w="1704791">
                  <a:extLst>
                    <a:ext uri="{9D8B030D-6E8A-4147-A177-3AD203B41FA5}">
                      <a16:colId xmlns:a16="http://schemas.microsoft.com/office/drawing/2014/main" val="964249258"/>
                    </a:ext>
                  </a:extLst>
                </a:gridCol>
                <a:gridCol w="17047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9543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III</a:t>
                      </a:r>
                      <a:r>
                        <a:rPr lang="en-US" sz="10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2017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IV 2017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</a:t>
                      </a:r>
                      <a:r>
                        <a:rPr lang="en-US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II</a:t>
                      </a:r>
                      <a:r>
                        <a:rPr lang="en-US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III</a:t>
                      </a:r>
                      <a:r>
                        <a:rPr lang="en-US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IV 2018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720977"/>
                  </a:ext>
                </a:extLst>
              </a:tr>
            </a:tbl>
          </a:graphicData>
        </a:graphic>
      </p:graphicFrame>
      <p:graphicFrame>
        <p:nvGraphicFramePr>
          <p:cNvPr id="6" name="Table 6"/>
          <p:cNvGraphicFramePr>
            <a:graphicFrameLocks noGrp="1"/>
          </p:cNvGraphicFramePr>
          <p:nvPr>
            <p:extLst/>
          </p:nvPr>
        </p:nvGraphicFramePr>
        <p:xfrm>
          <a:off x="1643188" y="1088821"/>
          <a:ext cx="10031292" cy="51558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7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5729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516386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2017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Heinä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2017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Elo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2017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Syys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2017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Loka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2017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Marras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2017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Joulu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Tammi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Helmi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Maalis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Huhti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Touko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Kesä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Heinä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Elo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Syys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Loka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Marras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i-FI" sz="1000" b="1" i="0" u="none" strike="noStrike" noProof="0" dirty="0" smtClean="0"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Joulu</a:t>
                      </a:r>
                      <a:endParaRPr lang="fi-FI" sz="10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9468"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8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8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8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8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44"/>
          <p:cNvSpPr/>
          <p:nvPr/>
        </p:nvSpPr>
        <p:spPr>
          <a:xfrm>
            <a:off x="334989" y="4806682"/>
            <a:ext cx="11523600" cy="416860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Box 48"/>
          <p:cNvSpPr txBox="1"/>
          <p:nvPr/>
        </p:nvSpPr>
        <p:spPr>
          <a:xfrm>
            <a:off x="364715" y="4956396"/>
            <a:ext cx="1113284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Työkalut</a:t>
            </a:r>
            <a:endParaRPr kumimoji="0" lang="fi-FI" sz="1000" b="1" i="0" u="none" strike="noStrike" kern="1200" cap="none" spc="0" normalizeH="0" baseline="0" noProof="0" dirty="0">
              <a:ln>
                <a:noFill/>
              </a:ln>
              <a:solidFill>
                <a:srgbClr val="0000B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ectangle 2"/>
          <p:cNvSpPr/>
          <p:nvPr/>
        </p:nvSpPr>
        <p:spPr>
          <a:xfrm>
            <a:off x="334989" y="2428559"/>
            <a:ext cx="11523600" cy="651207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21"/>
          <p:cNvSpPr txBox="1"/>
          <p:nvPr/>
        </p:nvSpPr>
        <p:spPr>
          <a:xfrm>
            <a:off x="364715" y="2552213"/>
            <a:ext cx="1200225" cy="376018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1" i="0" u="none" strike="noStrike" kern="1200" cap="none" spc="0" normalizeH="0" baseline="0" noProof="0" dirty="0">
                <a:ln>
                  <a:noFill/>
                </a:ln>
                <a:solidFill>
                  <a:srgbClr val="0000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</a:t>
            </a:r>
            <a:r>
              <a:rPr kumimoji="0" lang="fi-FI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lkoasu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 käytettävyys</a:t>
            </a:r>
            <a:endParaRPr kumimoji="0" lang="fi-FI" sz="1000" b="1" i="0" u="none" strike="noStrike" kern="1200" cap="none" spc="0" normalizeH="0" baseline="0" noProof="0" dirty="0">
              <a:ln>
                <a:noFill/>
              </a:ln>
              <a:solidFill>
                <a:srgbClr val="0000B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angle 38"/>
          <p:cNvSpPr/>
          <p:nvPr/>
        </p:nvSpPr>
        <p:spPr>
          <a:xfrm>
            <a:off x="334989" y="3124505"/>
            <a:ext cx="11523600" cy="942547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extBox 39"/>
          <p:cNvSpPr txBox="1"/>
          <p:nvPr/>
        </p:nvSpPr>
        <p:spPr>
          <a:xfrm>
            <a:off x="364715" y="3423238"/>
            <a:ext cx="1358713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Uudet sisältö-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kokonaisuudet</a:t>
            </a:r>
            <a:endParaRPr kumimoji="0" lang="fi-FI" sz="1000" b="1" i="0" u="none" strike="noStrike" kern="1200" cap="none" spc="0" normalizeH="0" baseline="0" noProof="0" dirty="0">
              <a:ln>
                <a:noFill/>
              </a:ln>
              <a:solidFill>
                <a:srgbClr val="0000B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angle 41"/>
          <p:cNvSpPr/>
          <p:nvPr/>
        </p:nvSpPr>
        <p:spPr>
          <a:xfrm>
            <a:off x="334989" y="4124440"/>
            <a:ext cx="11523600" cy="613193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extBox 42"/>
          <p:cNvSpPr txBox="1"/>
          <p:nvPr/>
        </p:nvSpPr>
        <p:spPr>
          <a:xfrm>
            <a:off x="364715" y="4237176"/>
            <a:ext cx="1278474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Salkunhallinta ja ICT-hankeohjelma</a:t>
            </a:r>
            <a:endParaRPr kumimoji="0" lang="fi-FI" sz="1000" b="1" i="0" u="none" strike="noStrike" kern="1200" cap="none" spc="0" normalizeH="0" baseline="0" noProof="0" dirty="0">
              <a:ln>
                <a:noFill/>
              </a:ln>
              <a:solidFill>
                <a:srgbClr val="0000B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Pentagon 49"/>
          <p:cNvSpPr/>
          <p:nvPr/>
        </p:nvSpPr>
        <p:spPr>
          <a:xfrm>
            <a:off x="2685631" y="2428559"/>
            <a:ext cx="1368719" cy="262365"/>
          </a:xfrm>
          <a:prstGeom prst="homePlate">
            <a:avLst/>
          </a:prstGeom>
          <a:solidFill>
            <a:srgbClr val="05C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Uusi brändi-ilme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Pentagon 54"/>
          <p:cNvSpPr/>
          <p:nvPr/>
        </p:nvSpPr>
        <p:spPr>
          <a:xfrm>
            <a:off x="3248843" y="3432554"/>
            <a:ext cx="1243677" cy="239255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Pikaraide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Pentagon 56"/>
          <p:cNvSpPr/>
          <p:nvPr/>
        </p:nvSpPr>
        <p:spPr>
          <a:xfrm>
            <a:off x="1991746" y="4126155"/>
            <a:ext cx="2484408" cy="271238"/>
          </a:xfrm>
          <a:prstGeom prst="homePlat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Salkunhallinta ja -ryhmittely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Pentagon 67"/>
          <p:cNvSpPr/>
          <p:nvPr/>
        </p:nvSpPr>
        <p:spPr>
          <a:xfrm>
            <a:off x="4161735" y="2439371"/>
            <a:ext cx="1340508" cy="263198"/>
          </a:xfrm>
          <a:prstGeom prst="homePlate">
            <a:avLst/>
          </a:prstGeom>
          <a:solidFill>
            <a:srgbClr val="05C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Etusivun parannukset</a:t>
            </a:r>
          </a:p>
        </p:txBody>
      </p:sp>
      <p:sp>
        <p:nvSpPr>
          <p:cNvPr id="31" name="Pentagon 60"/>
          <p:cNvSpPr/>
          <p:nvPr/>
        </p:nvSpPr>
        <p:spPr>
          <a:xfrm>
            <a:off x="4744961" y="3433670"/>
            <a:ext cx="1760289" cy="237022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Esteettömyys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Pentagon 70"/>
          <p:cNvSpPr/>
          <p:nvPr/>
        </p:nvSpPr>
        <p:spPr>
          <a:xfrm>
            <a:off x="3492007" y="2749435"/>
            <a:ext cx="2533030" cy="259990"/>
          </a:xfrm>
          <a:prstGeom prst="homePlate">
            <a:avLst/>
          </a:prstGeom>
          <a:solidFill>
            <a:srgbClr val="05C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Tekniset laajennukset ja käytettävyys</a:t>
            </a:r>
          </a:p>
        </p:txBody>
      </p:sp>
      <p:sp>
        <p:nvSpPr>
          <p:cNvPr id="33" name="Pentagon 72"/>
          <p:cNvSpPr/>
          <p:nvPr/>
        </p:nvSpPr>
        <p:spPr>
          <a:xfrm>
            <a:off x="2765614" y="3136201"/>
            <a:ext cx="4481852" cy="250322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Tietosuoja-asetus ja tietoturvaohjeistus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Rectangle 2"/>
          <p:cNvSpPr/>
          <p:nvPr/>
        </p:nvSpPr>
        <p:spPr>
          <a:xfrm>
            <a:off x="334988" y="1567938"/>
            <a:ext cx="11522395" cy="804187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21"/>
          <p:cNvSpPr txBox="1"/>
          <p:nvPr/>
        </p:nvSpPr>
        <p:spPr>
          <a:xfrm>
            <a:off x="364715" y="1721723"/>
            <a:ext cx="994191" cy="42026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Jalkautus ja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koulutus</a:t>
            </a:r>
            <a:endParaRPr kumimoji="0" lang="fi-FI" sz="1000" b="1" i="0" u="none" strike="noStrike" kern="1200" cap="none" spc="0" normalizeH="0" baseline="0" noProof="0" dirty="0">
              <a:ln>
                <a:noFill/>
              </a:ln>
              <a:solidFill>
                <a:srgbClr val="0000B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Pentagon 49"/>
          <p:cNvSpPr/>
          <p:nvPr/>
        </p:nvSpPr>
        <p:spPr>
          <a:xfrm>
            <a:off x="1670626" y="1570896"/>
            <a:ext cx="2167053" cy="231217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Koulutusten suunnittelu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Pentagon 49"/>
          <p:cNvSpPr/>
          <p:nvPr/>
        </p:nvSpPr>
        <p:spPr>
          <a:xfrm>
            <a:off x="3443919" y="2112326"/>
            <a:ext cx="1522648" cy="231217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Kärkihankkeiden valinta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Pentagon 49"/>
          <p:cNvSpPr/>
          <p:nvPr/>
        </p:nvSpPr>
        <p:spPr>
          <a:xfrm>
            <a:off x="4987636" y="2108388"/>
            <a:ext cx="2561326" cy="244564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Kärkihankkeiden konsultointi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Pentagon 49"/>
          <p:cNvSpPr/>
          <p:nvPr/>
        </p:nvSpPr>
        <p:spPr>
          <a:xfrm>
            <a:off x="4015819" y="1564176"/>
            <a:ext cx="3181619" cy="234104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Perustason koulutukset 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" name="Pentagon 49"/>
          <p:cNvSpPr/>
          <p:nvPr/>
        </p:nvSpPr>
        <p:spPr>
          <a:xfrm>
            <a:off x="7408349" y="1839445"/>
            <a:ext cx="3511895" cy="231217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Soveltavat koulutukset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Pentagon 60"/>
          <p:cNvSpPr/>
          <p:nvPr/>
        </p:nvSpPr>
        <p:spPr>
          <a:xfrm>
            <a:off x="4744961" y="3715322"/>
            <a:ext cx="2808765" cy="243586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Toiminnan kehittämisen menetelmälaajennus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Pentagon 56"/>
          <p:cNvSpPr/>
          <p:nvPr/>
        </p:nvSpPr>
        <p:spPr>
          <a:xfrm>
            <a:off x="1991745" y="4457668"/>
            <a:ext cx="2512865" cy="246060"/>
          </a:xfrm>
          <a:prstGeom prst="homePlat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ICT-hankebudjetin hallinto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Pentagon 49"/>
          <p:cNvSpPr/>
          <p:nvPr/>
        </p:nvSpPr>
        <p:spPr>
          <a:xfrm>
            <a:off x="6215110" y="2742476"/>
            <a:ext cx="2816786" cy="258326"/>
          </a:xfrm>
          <a:prstGeom prst="homePlate">
            <a:avLst/>
          </a:prstGeom>
          <a:solidFill>
            <a:srgbClr val="05C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Roolipohjaiset </a:t>
            </a:r>
            <a:r>
              <a:rPr lang="fi-FI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käyttöliittymät</a:t>
            </a:r>
            <a:endParaRPr lang="fi-FI" sz="9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Pentagon 60"/>
          <p:cNvSpPr/>
          <p:nvPr/>
        </p:nvSpPr>
        <p:spPr>
          <a:xfrm>
            <a:off x="8075938" y="3171226"/>
            <a:ext cx="2244564" cy="787682"/>
          </a:xfrm>
          <a:prstGeom prst="homePlate">
            <a:avLst>
              <a:gd name="adj" fmla="val 36490"/>
            </a:avLst>
          </a:prstGeom>
          <a:noFill/>
          <a:ln w="190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Arvioitu määrittelemätön tarve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Pentagon 56"/>
          <p:cNvSpPr/>
          <p:nvPr/>
        </p:nvSpPr>
        <p:spPr>
          <a:xfrm>
            <a:off x="4758522" y="4291131"/>
            <a:ext cx="2778838" cy="246678"/>
          </a:xfrm>
          <a:prstGeom prst="homePlat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Salkunhallinnan toteutukset Kehmetiin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63" name="Suora yhdysviiva 62"/>
          <p:cNvCxnSpPr/>
          <p:nvPr/>
        </p:nvCxnSpPr>
        <p:spPr>
          <a:xfrm flipV="1">
            <a:off x="346142" y="5663974"/>
            <a:ext cx="11511241" cy="4945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Pentagon 64"/>
          <p:cNvSpPr/>
          <p:nvPr/>
        </p:nvSpPr>
        <p:spPr>
          <a:xfrm>
            <a:off x="5250850" y="4814749"/>
            <a:ext cx="1431890" cy="253898"/>
          </a:xfrm>
          <a:prstGeom prst="homePlate">
            <a:avLst/>
          </a:prstGeom>
          <a:solidFill>
            <a:srgbClr val="FC4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Hankintojen suunnittelu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" name="Pentagon 64"/>
          <p:cNvSpPr/>
          <p:nvPr/>
        </p:nvSpPr>
        <p:spPr>
          <a:xfrm>
            <a:off x="2989176" y="4814842"/>
            <a:ext cx="1977392" cy="253126"/>
          </a:xfrm>
          <a:prstGeom prst="homePlate">
            <a:avLst/>
          </a:prstGeom>
          <a:solidFill>
            <a:srgbClr val="FC4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Salkunhallinnan prototyypit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7" name="Pentagon 66"/>
          <p:cNvSpPr/>
          <p:nvPr/>
        </p:nvSpPr>
        <p:spPr>
          <a:xfrm>
            <a:off x="8720298" y="4822414"/>
            <a:ext cx="3392485" cy="259761"/>
          </a:xfrm>
          <a:prstGeom prst="homePlate">
            <a:avLst/>
          </a:prstGeom>
          <a:solidFill>
            <a:srgbClr val="FD4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000" noProof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Toteutus ja käyttöönotot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0" name="Pentagon 56"/>
          <p:cNvSpPr/>
          <p:nvPr/>
        </p:nvSpPr>
        <p:spPr>
          <a:xfrm>
            <a:off x="8053208" y="4291131"/>
            <a:ext cx="2772476" cy="246678"/>
          </a:xfrm>
          <a:prstGeom prst="homePlat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Salkunhallinnan</a:t>
            </a:r>
            <a:r>
              <a:rPr kumimoji="0" lang="fi-FI" sz="1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syventäminen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" name="Lovettu nuolenkärki 70"/>
          <p:cNvSpPr/>
          <p:nvPr/>
        </p:nvSpPr>
        <p:spPr>
          <a:xfrm>
            <a:off x="10761106" y="4296175"/>
            <a:ext cx="159139" cy="242437"/>
          </a:xfrm>
          <a:prstGeom prst="chevron">
            <a:avLst>
              <a:gd name="adj" fmla="val 70588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endParaRPr lang="fi-FI" sz="10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Lovettu nuolenkärki 71"/>
          <p:cNvSpPr/>
          <p:nvPr/>
        </p:nvSpPr>
        <p:spPr>
          <a:xfrm>
            <a:off x="10737461" y="4831077"/>
            <a:ext cx="159139" cy="242437"/>
          </a:xfrm>
          <a:prstGeom prst="chevron">
            <a:avLst>
              <a:gd name="adj" fmla="val 70588"/>
            </a:avLst>
          </a:prstGeom>
          <a:solidFill>
            <a:srgbClr val="FD4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endParaRPr lang="fi-FI" sz="10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Lovettu nuolenkärki 72"/>
          <p:cNvSpPr/>
          <p:nvPr/>
        </p:nvSpPr>
        <p:spPr>
          <a:xfrm>
            <a:off x="10840675" y="1841494"/>
            <a:ext cx="147797" cy="229564"/>
          </a:xfrm>
          <a:prstGeom prst="chevron">
            <a:avLst>
              <a:gd name="adj" fmla="val 70588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endParaRPr lang="fi-FI" sz="10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47"/>
          <p:cNvSpPr/>
          <p:nvPr/>
        </p:nvSpPr>
        <p:spPr>
          <a:xfrm>
            <a:off x="335946" y="5687970"/>
            <a:ext cx="11523600" cy="510372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45"/>
          <p:cNvSpPr txBox="1"/>
          <p:nvPr/>
        </p:nvSpPr>
        <p:spPr>
          <a:xfrm>
            <a:off x="364715" y="5663974"/>
            <a:ext cx="1178810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000" b="1" dirty="0" smtClean="0">
                <a:solidFill>
                  <a:srgbClr val="0000BF"/>
                </a:solidFill>
                <a:cs typeface="Arial" panose="020B0604020202020204" pitchFamily="34" charset="0"/>
              </a:rPr>
              <a:t>Kuvausväline</a:t>
            </a:r>
            <a:endParaRPr kumimoji="0" lang="fi-FI" sz="1000" b="1" i="0" u="none" strike="noStrike" kern="1200" cap="none" spc="0" normalizeH="0" baseline="0" noProof="0" dirty="0" smtClean="0">
              <a:ln>
                <a:noFill/>
              </a:ln>
              <a:solidFill>
                <a:srgbClr val="0000BF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84" name="Rectangle 47"/>
          <p:cNvSpPr/>
          <p:nvPr/>
        </p:nvSpPr>
        <p:spPr>
          <a:xfrm>
            <a:off x="334988" y="5273972"/>
            <a:ext cx="11523600" cy="367969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5" name="TextBox 45"/>
          <p:cNvSpPr txBox="1"/>
          <p:nvPr/>
        </p:nvSpPr>
        <p:spPr>
          <a:xfrm>
            <a:off x="364715" y="5332539"/>
            <a:ext cx="1169738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Alasajot</a:t>
            </a:r>
          </a:p>
        </p:txBody>
      </p:sp>
      <p:sp>
        <p:nvSpPr>
          <p:cNvPr id="86" name="Pentagon 64"/>
          <p:cNvSpPr/>
          <p:nvPr/>
        </p:nvSpPr>
        <p:spPr>
          <a:xfrm>
            <a:off x="5042486" y="5335848"/>
            <a:ext cx="2806114" cy="260121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Vanhojen</a:t>
            </a:r>
            <a:r>
              <a:rPr kumimoji="0" lang="fi-FI" sz="1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kehittämismenetelmien alasajo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" name="Pentagon 49"/>
          <p:cNvSpPr/>
          <p:nvPr/>
        </p:nvSpPr>
        <p:spPr>
          <a:xfrm>
            <a:off x="5156493" y="1838399"/>
            <a:ext cx="2173608" cy="231217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Soveltavien koulutusten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suunnittelu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Pentagon 58"/>
          <p:cNvSpPr/>
          <p:nvPr/>
        </p:nvSpPr>
        <p:spPr>
          <a:xfrm>
            <a:off x="2156870" y="5784279"/>
            <a:ext cx="3793460" cy="256815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Kuvausvälineen käyttöönotto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Pentagon 62"/>
          <p:cNvSpPr/>
          <p:nvPr/>
        </p:nvSpPr>
        <p:spPr>
          <a:xfrm>
            <a:off x="6005976" y="5784279"/>
            <a:ext cx="3029271" cy="256815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Sisällölliset</a:t>
            </a:r>
            <a:r>
              <a:rPr kumimoji="0" lang="fi-FI" sz="1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yhteensovittamiset tähän hankkeeseen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8" name="Pentagon 64"/>
          <p:cNvSpPr/>
          <p:nvPr/>
        </p:nvSpPr>
        <p:spPr>
          <a:xfrm>
            <a:off x="6697842" y="4825346"/>
            <a:ext cx="2007354" cy="253898"/>
          </a:xfrm>
          <a:prstGeom prst="homePlate">
            <a:avLst/>
          </a:prstGeom>
          <a:solidFill>
            <a:srgbClr val="FC4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Hankinta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8" name="Group 71"/>
          <p:cNvGrpSpPr/>
          <p:nvPr/>
        </p:nvGrpSpPr>
        <p:grpSpPr>
          <a:xfrm>
            <a:off x="1751117" y="523863"/>
            <a:ext cx="740033" cy="5720811"/>
            <a:chOff x="3492401" y="632744"/>
            <a:chExt cx="612716" cy="5993524"/>
          </a:xfrm>
        </p:grpSpPr>
        <p:sp>
          <p:nvSpPr>
            <p:cNvPr id="29" name="TextBox 69"/>
            <p:cNvSpPr txBox="1"/>
            <p:nvPr/>
          </p:nvSpPr>
          <p:spPr>
            <a:xfrm>
              <a:off x="3492401" y="632744"/>
              <a:ext cx="612716" cy="225530"/>
            </a:xfrm>
            <a:prstGeom prst="rect">
              <a:avLst/>
            </a:prstGeom>
            <a:noFill/>
            <a:ln w="19050">
              <a:solidFill>
                <a:schemeClr val="accent4">
                  <a:lumMod val="75000"/>
                </a:schemeClr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i-FI" sz="1000" b="1" dirty="0" smtClean="0">
                  <a:solidFill>
                    <a:srgbClr val="D10056"/>
                  </a:solidFill>
                  <a:cs typeface="Arial" panose="020B0604020202020204" pitchFamily="34" charset="0"/>
                </a:rPr>
                <a:t>11</a:t>
              </a:r>
              <a:r>
                <a:rPr lang="fi-FI" sz="1000" b="1" noProof="0" dirty="0" smtClean="0">
                  <a:solidFill>
                    <a:srgbClr val="D1005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.8</a:t>
              </a:r>
              <a:r>
                <a:rPr kumimoji="0" lang="fi-FI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D1005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.2017</a:t>
              </a:r>
              <a:endParaRPr kumimoji="0" lang="fi-FI" sz="1000" b="1" i="0" u="none" strike="noStrike" kern="1200" cap="none" spc="0" normalizeH="0" baseline="0" noProof="0" dirty="0">
                <a:ln>
                  <a:noFill/>
                </a:ln>
                <a:solidFill>
                  <a:srgbClr val="D100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cxnSp>
          <p:nvCxnSpPr>
            <p:cNvPr id="30" name="Straight Connector 68"/>
            <p:cNvCxnSpPr>
              <a:endCxn id="29" idx="2"/>
            </p:cNvCxnSpPr>
            <p:nvPr/>
          </p:nvCxnSpPr>
          <p:spPr>
            <a:xfrm flipH="1" flipV="1">
              <a:off x="3788654" y="1011442"/>
              <a:ext cx="22974" cy="5614826"/>
            </a:xfrm>
            <a:prstGeom prst="line">
              <a:avLst/>
            </a:prstGeom>
            <a:ln w="19050">
              <a:solidFill>
                <a:schemeClr val="accent4">
                  <a:lumMod val="75000"/>
                </a:schemeClr>
              </a:solidFill>
              <a:prstDash val="lgDash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Otsikko 1"/>
          <p:cNvSpPr txBox="1">
            <a:spLocks/>
          </p:cNvSpPr>
          <p:nvPr/>
        </p:nvSpPr>
        <p:spPr bwMode="auto">
          <a:xfrm>
            <a:off x="1891196" y="55728"/>
            <a:ext cx="8432800" cy="414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/>
            <a:r>
              <a:rPr lang="fi-FI" sz="3600" dirty="0" smtClean="0"/>
              <a:t>Esimerkkitiekartta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52439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hmet-perus">
  <a:themeElements>
    <a:clrScheme name="HK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664</TotalTime>
  <Words>525</Words>
  <Application>Microsoft Office PowerPoint</Application>
  <PresentationFormat>Laajakuva</PresentationFormat>
  <Paragraphs>221</Paragraphs>
  <Slides>6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Kehmet-perus</vt:lpstr>
      <vt:lpstr>Tiekartan tarkoitus</vt:lpstr>
      <vt:lpstr>Tiekartan tekeminen</vt:lpstr>
      <vt:lpstr>PowerPoint-esitys</vt:lpstr>
      <vt:lpstr>PowerPoint-esitys</vt:lpstr>
      <vt:lpstr>PowerPoint-esitys</vt:lpstr>
      <vt:lpstr>PowerPoint-esitys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Uusi Helsinki-ilme PowerPoint-pohja</dc:title>
  <dc:creator>ilkka.kautto@hel.fi</dc:creator>
  <cp:lastModifiedBy>Kautto Ilkka</cp:lastModifiedBy>
  <cp:revision>66</cp:revision>
  <dcterms:created xsi:type="dcterms:W3CDTF">2017-05-03T10:47:49Z</dcterms:created>
  <dcterms:modified xsi:type="dcterms:W3CDTF">2017-11-06T11:36:13Z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0x01010013094D0B79839644B9CB8A9F582781E1</vt:lpwstr>
  </property>
</Properties>
</file>